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Как</a:t>
            </a:r>
            <a:r>
              <a:rPr dirty="0"/>
              <a:t> CNN </a:t>
            </a:r>
            <a:r>
              <a:rPr dirty="0" err="1"/>
              <a:t>находят</a:t>
            </a:r>
            <a:r>
              <a:rPr dirty="0"/>
              <a:t> </a:t>
            </a:r>
            <a:r>
              <a:rPr dirty="0" err="1"/>
              <a:t>опухоли</a:t>
            </a:r>
            <a:r>
              <a:rPr dirty="0"/>
              <a:t>, </a:t>
            </a:r>
            <a:r>
              <a:rPr dirty="0" err="1"/>
              <a:t>пневмонии</a:t>
            </a:r>
            <a:r>
              <a:rPr dirty="0"/>
              <a:t> и </a:t>
            </a:r>
            <a:r>
              <a:rPr dirty="0" err="1"/>
              <a:t>переломы</a:t>
            </a:r>
            <a:endParaRPr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580674E-471A-781F-6994-BE967E24E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367" y="1600200"/>
            <a:ext cx="452596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Пневмония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259"/>
            <a:ext cx="8229600" cy="4525963"/>
          </a:xfrm>
        </p:spPr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Уплотнения</a:t>
            </a:r>
            <a:r>
              <a:rPr dirty="0"/>
              <a:t>, </a:t>
            </a:r>
            <a:r>
              <a:rPr lang="ru-RU" sz="2400" dirty="0"/>
              <a:t>светлые участки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Асимметрия</a:t>
            </a:r>
            <a:r>
              <a:rPr dirty="0"/>
              <a:t> </a:t>
            </a:r>
            <a:r>
              <a:rPr dirty="0" err="1"/>
              <a:t>лёгких</a:t>
            </a:r>
            <a:endParaRPr lang="ru-RU"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lang="ru-RU" altLang="ru-RU" sz="2400" dirty="0">
                <a:latin typeface="Arial" panose="020B0604020202020204" pitchFamily="34" charset="0"/>
              </a:rPr>
              <a:t>Размытые зоны лёгочной структуры</a:t>
            </a:r>
          </a:p>
          <a:p>
            <a:pPr marL="0" indent="0">
              <a:buNone/>
              <a:defRPr sz="2400">
                <a:solidFill>
                  <a:srgbClr val="C8DCFF"/>
                </a:solidFill>
              </a:defRPr>
            </a:pPr>
            <a:endParaRPr dirty="0"/>
          </a:p>
        </p:txBody>
      </p:sp>
      <p:pic>
        <p:nvPicPr>
          <p:cNvPr id="4098" name="Picture 2" descr="Transfer learning exploits chest-Xray to diagnose COVID-19 ...">
            <a:extLst>
              <a:ext uri="{FF2B5EF4-FFF2-40B4-BE49-F238E27FC236}">
                <a16:creationId xmlns:a16="http://schemas.microsoft.com/office/drawing/2014/main" id="{CB26248C-BF3A-20BC-A169-B75B6B77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63" y="3010518"/>
            <a:ext cx="4319280" cy="368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Переломы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7696"/>
            <a:ext cx="8229600" cy="4525963"/>
          </a:xfrm>
        </p:spPr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Обрыв</a:t>
            </a:r>
            <a:r>
              <a:rPr dirty="0"/>
              <a:t> </a:t>
            </a:r>
            <a:r>
              <a:rPr dirty="0" err="1"/>
              <a:t>линий</a:t>
            </a:r>
            <a:r>
              <a:rPr dirty="0"/>
              <a:t> </a:t>
            </a:r>
            <a:r>
              <a:rPr dirty="0" err="1"/>
              <a:t>костей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Смещение</a:t>
            </a:r>
            <a:r>
              <a:rPr dirty="0"/>
              <a:t> </a:t>
            </a:r>
            <a:r>
              <a:rPr dirty="0" err="1"/>
              <a:t>фрагментов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lang="ru-RU" dirty="0"/>
              <a:t>Используется л</a:t>
            </a:r>
            <a:r>
              <a:rPr dirty="0" err="1"/>
              <a:t>окализация</a:t>
            </a:r>
            <a:r>
              <a:rPr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B4F713-92CF-AC96-B2EE-E64EF834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68" y="3041166"/>
            <a:ext cx="4923464" cy="36466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ru-RU" sz="4000" b="1" dirty="0"/>
              <a:t>Интерпретация модели: </a:t>
            </a:r>
            <a:r>
              <a:rPr lang="en-US" sz="4000" b="1" dirty="0"/>
              <a:t>Grad-CAM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4897"/>
            <a:ext cx="8229600" cy="4525963"/>
          </a:xfrm>
        </p:spPr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Показывает</a:t>
            </a:r>
            <a:r>
              <a:rPr dirty="0"/>
              <a:t>, </a:t>
            </a:r>
            <a:r>
              <a:rPr dirty="0" err="1"/>
              <a:t>куда</a:t>
            </a:r>
            <a:r>
              <a:rPr dirty="0"/>
              <a:t> </a:t>
            </a:r>
            <a:r>
              <a:rPr dirty="0" err="1"/>
              <a:t>смотрела</a:t>
            </a:r>
            <a:r>
              <a:rPr dirty="0"/>
              <a:t> </a:t>
            </a:r>
            <a:r>
              <a:rPr dirty="0" err="1"/>
              <a:t>модель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Красные</a:t>
            </a:r>
            <a:r>
              <a:rPr dirty="0"/>
              <a:t> </a:t>
            </a:r>
            <a:r>
              <a:rPr dirty="0" err="1"/>
              <a:t>зоны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области</a:t>
            </a:r>
            <a:endParaRPr dirty="0"/>
          </a:p>
        </p:txBody>
      </p:sp>
      <p:pic>
        <p:nvPicPr>
          <p:cNvPr id="5122" name="Picture 2" descr="Representation of CNN outputs on a heat map using Grad-CAM. 33 The ...">
            <a:extLst>
              <a:ext uri="{FF2B5EF4-FFF2-40B4-BE49-F238E27FC236}">
                <a16:creationId xmlns:a16="http://schemas.microsoft.com/office/drawing/2014/main" id="{4B1B0F36-3929-202F-6735-1FA3EF0F0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9" y="2842188"/>
            <a:ext cx="3659769" cy="37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Ограничения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Чувствительны к качеству снимков, т.к разные аппараты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Могут усиливать ошибки разметки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Не всегда справляются с редкими патологиями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Плохо объясняют свои решения без специальных методов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врача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В реале CNN используется как:</a:t>
            </a:r>
            <a:endParaRPr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Второе мнение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Фильтр приоритезации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Ускоритель анализа</a:t>
            </a:r>
          </a:p>
        </p:txBody>
      </p:sp>
      <p:pic>
        <p:nvPicPr>
          <p:cNvPr id="8194" name="Picture 2" descr="Gamechanging AI doctor assistant improves patient care">
            <a:extLst>
              <a:ext uri="{FF2B5EF4-FFF2-40B4-BE49-F238E27FC236}">
                <a16:creationId xmlns:a16="http://schemas.microsoft.com/office/drawing/2014/main" id="{EC8E4DD9-3446-1049-09F1-EB55E747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01" y="3546731"/>
            <a:ext cx="5761197" cy="303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Итоги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F53EE0-47D1-3372-155D-674385A88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8709" y="2144286"/>
            <a:ext cx="683116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CNN отлично работают с изображениями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Ищут опухоли, пневмонию, переломы, узлы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Улучшают скорость и качество диагностики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Но требуют врача и верной настройки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B94E6-0E58-4617-F5F1-29428955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3F90-9264-8251-F908-2F535654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Итоги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708931-9D12-CC10-72BE-8939181007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8709" y="1522577"/>
            <a:ext cx="6380529" cy="281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Метрики: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Accuracy ≈ 92.6%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Precision (</a:t>
            </a: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точность) ≈ 93% для пневмонии</a:t>
            </a:r>
            <a:b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Recall (</a:t>
            </a: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чувствительность) ≈ 96% для пневмонии</a:t>
            </a:r>
            <a:b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Recall ≈ 88% </a:t>
            </a: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для нормальных снимков</a:t>
            </a:r>
            <a:b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F1-score ≈ 0.94 </a:t>
            </a: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для пневмонии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8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9CE56-F37C-99A3-485F-D3AC9280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281E-A070-02DC-5720-B7E3E1AC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Итоги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01A9FD-0F2F-9547-2370-961E81E3B1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597" y="1846070"/>
            <a:ext cx="8750764" cy="356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149 исследований посвящены именно CNN в медицинской визуализации на 2025г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В 2021 году каждая 4-я статья по диагностике изображений в ведущих журналах включала методы машинного обучения где CNN доминируют. 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В практических клинических системах ИИ, использующих CNN-анализ изображений, исследования и метрики собирались на миллионах снимков (Москва более 1.5 млн)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3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Почему</a:t>
            </a:r>
            <a:r>
              <a:rPr dirty="0"/>
              <a:t> </a:t>
            </a:r>
            <a:r>
              <a:rPr dirty="0" err="1"/>
              <a:t>нужен</a:t>
            </a:r>
            <a:r>
              <a:rPr dirty="0"/>
              <a:t> ИИ в </a:t>
            </a:r>
            <a:r>
              <a:rPr dirty="0" err="1"/>
              <a:t>медицине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  <a:defRPr sz="2400">
                <a:solidFill>
                  <a:srgbClr val="C8DCFF"/>
                </a:solidFill>
              </a:defRPr>
            </a:pPr>
            <a:r>
              <a:rPr dirty="0" err="1"/>
              <a:t>Радиологи</a:t>
            </a:r>
            <a:r>
              <a:rPr dirty="0"/>
              <a:t> </a:t>
            </a:r>
            <a:r>
              <a:rPr dirty="0" err="1"/>
              <a:t>анализируют</a:t>
            </a:r>
            <a:r>
              <a:rPr dirty="0"/>
              <a:t> </a:t>
            </a:r>
            <a:r>
              <a:rPr dirty="0" err="1"/>
              <a:t>сотни</a:t>
            </a:r>
            <a:r>
              <a:rPr dirty="0"/>
              <a:t> </a:t>
            </a:r>
            <a:r>
              <a:rPr dirty="0" err="1"/>
              <a:t>снимков</a:t>
            </a:r>
            <a:r>
              <a:rPr dirty="0"/>
              <a:t> </a:t>
            </a:r>
            <a:r>
              <a:rPr dirty="0" err="1"/>
              <a:t>ежедневно</a:t>
            </a:r>
            <a:r>
              <a:rPr lang="ru-RU" dirty="0"/>
              <a:t> и из-за у</a:t>
            </a:r>
            <a:r>
              <a:rPr dirty="0" err="1"/>
              <a:t>сталост</a:t>
            </a:r>
            <a:r>
              <a:rPr lang="ru-RU" dirty="0"/>
              <a:t>и </a:t>
            </a:r>
            <a:r>
              <a:rPr lang="ru-RU" dirty="0" err="1"/>
              <a:t>и</a:t>
            </a:r>
            <a:r>
              <a:rPr lang="ru-RU" dirty="0"/>
              <a:t> невнимательности могут совершить</a:t>
            </a:r>
            <a:r>
              <a:rPr dirty="0"/>
              <a:t> </a:t>
            </a:r>
            <a:r>
              <a:rPr dirty="0" err="1"/>
              <a:t>ошибки</a:t>
            </a:r>
            <a:r>
              <a:rPr lang="ru-RU" dirty="0"/>
              <a:t>.</a:t>
            </a:r>
            <a:endParaRPr dirty="0"/>
          </a:p>
          <a:p>
            <a:pPr marL="0" indent="0">
              <a:buNone/>
              <a:defRPr sz="2400">
                <a:solidFill>
                  <a:srgbClr val="C8DCFF"/>
                </a:solidFill>
              </a:defRPr>
            </a:pPr>
            <a:r>
              <a:rPr dirty="0"/>
              <a:t>ИИ </a:t>
            </a:r>
            <a:r>
              <a:rPr dirty="0" err="1"/>
              <a:t>снижает</a:t>
            </a:r>
            <a:r>
              <a:rPr dirty="0"/>
              <a:t> </a:t>
            </a:r>
            <a:r>
              <a:rPr dirty="0" err="1"/>
              <a:t>нагрузку</a:t>
            </a:r>
            <a:r>
              <a:rPr dirty="0"/>
              <a:t> и </a:t>
            </a:r>
            <a:r>
              <a:rPr dirty="0" err="1"/>
              <a:t>ускоряет</a:t>
            </a:r>
            <a:r>
              <a:rPr dirty="0"/>
              <a:t> </a:t>
            </a:r>
            <a:r>
              <a:rPr dirty="0" err="1"/>
              <a:t>диагностику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Типы</a:t>
            </a:r>
            <a:r>
              <a:rPr dirty="0"/>
              <a:t> </a:t>
            </a:r>
            <a:r>
              <a:rPr dirty="0" err="1"/>
              <a:t>медизображений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Рентген</a:t>
            </a:r>
            <a:r>
              <a:rPr dirty="0"/>
              <a:t> — </a:t>
            </a:r>
            <a:r>
              <a:rPr dirty="0" err="1"/>
              <a:t>переломы</a:t>
            </a:r>
            <a:r>
              <a:rPr dirty="0"/>
              <a:t>, </a:t>
            </a:r>
            <a:r>
              <a:rPr dirty="0" err="1"/>
              <a:t>пневмония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/>
              <a:t>КТ — 3D-структуры </a:t>
            </a:r>
            <a:r>
              <a:rPr dirty="0" err="1"/>
              <a:t>органов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/>
              <a:t>МРТ — </a:t>
            </a:r>
            <a:r>
              <a:rPr dirty="0" err="1"/>
              <a:t>мягкие</a:t>
            </a:r>
            <a:r>
              <a:rPr dirty="0"/>
              <a:t> </a:t>
            </a:r>
            <a:r>
              <a:rPr dirty="0" err="1"/>
              <a:t>ткани</a:t>
            </a:r>
            <a:r>
              <a:rPr dirty="0"/>
              <a:t>,</a:t>
            </a:r>
            <a:r>
              <a:rPr lang="ru-RU" dirty="0"/>
              <a:t> связки,</a:t>
            </a:r>
            <a:r>
              <a:rPr dirty="0"/>
              <a:t> </a:t>
            </a:r>
            <a:r>
              <a:rPr dirty="0" err="1"/>
              <a:t>опухоли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Маммография</a:t>
            </a:r>
            <a:r>
              <a:rPr dirty="0"/>
              <a:t> — </a:t>
            </a:r>
            <a:r>
              <a:rPr dirty="0" err="1"/>
              <a:t>новообразования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FE0BB-F82A-D9CA-5687-AA0CDA2F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w Dose Lung Screening CT • Touchstone Medical Imaging">
            <a:extLst>
              <a:ext uri="{FF2B5EF4-FFF2-40B4-BE49-F238E27FC236}">
                <a16:creationId xmlns:a16="http://schemas.microsoft.com/office/drawing/2014/main" id="{FF6F709A-4074-8352-5C92-460E87709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72" y="448930"/>
            <a:ext cx="4100053" cy="20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ssification of Brain Tumors from MRI Images Using a ...">
            <a:extLst>
              <a:ext uri="{FF2B5EF4-FFF2-40B4-BE49-F238E27FC236}">
                <a16:creationId xmlns:a16="http://schemas.microsoft.com/office/drawing/2014/main" id="{F35B2B7E-D8C3-7754-780C-CF4590CE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81" y="3146323"/>
            <a:ext cx="4262437" cy="27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7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/>
              <a:t>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Сверточные сети используют свертки, которые скользят по картинке и ищут паттерны.</a:t>
            </a:r>
            <a:endParaRPr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Первые</a:t>
            </a:r>
            <a:r>
              <a:rPr dirty="0"/>
              <a:t> </a:t>
            </a:r>
            <a:r>
              <a:rPr dirty="0" err="1"/>
              <a:t>слои</a:t>
            </a:r>
            <a:r>
              <a:rPr dirty="0"/>
              <a:t> </a:t>
            </a:r>
            <a:r>
              <a:rPr dirty="0" err="1"/>
              <a:t>находят</a:t>
            </a:r>
            <a:r>
              <a:rPr dirty="0"/>
              <a:t> </a:t>
            </a:r>
            <a:r>
              <a:rPr dirty="0" err="1"/>
              <a:t>линии</a:t>
            </a:r>
            <a:r>
              <a:rPr lang="ru-RU" dirty="0"/>
              <a:t> и </a:t>
            </a:r>
            <a:r>
              <a:rPr dirty="0" err="1"/>
              <a:t>границы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Средние</a:t>
            </a:r>
            <a:r>
              <a:rPr dirty="0"/>
              <a:t> </a:t>
            </a:r>
            <a:r>
              <a:rPr lang="ru-RU" dirty="0"/>
              <a:t>-</a:t>
            </a:r>
            <a:r>
              <a:rPr dirty="0"/>
              <a:t> </a:t>
            </a:r>
            <a:r>
              <a:rPr dirty="0" err="1"/>
              <a:t>текстуры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Глубокие</a:t>
            </a:r>
            <a:r>
              <a:rPr dirty="0"/>
              <a:t> </a:t>
            </a:r>
            <a:r>
              <a:rPr lang="ru-RU" dirty="0"/>
              <a:t>-</a:t>
            </a:r>
            <a:r>
              <a:rPr dirty="0"/>
              <a:t> </a:t>
            </a:r>
            <a:r>
              <a:rPr dirty="0" err="1"/>
              <a:t>признаки</a:t>
            </a:r>
            <a:r>
              <a:rPr dirty="0"/>
              <a:t> </a:t>
            </a:r>
            <a:r>
              <a:rPr dirty="0" err="1"/>
              <a:t>патологий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Как</a:t>
            </a:r>
            <a:r>
              <a:rPr dirty="0"/>
              <a:t> CNN </a:t>
            </a:r>
            <a:r>
              <a:rPr dirty="0" err="1"/>
              <a:t>видит</a:t>
            </a:r>
            <a:r>
              <a:rPr dirty="0"/>
              <a:t> </a:t>
            </a:r>
            <a:r>
              <a:rPr dirty="0" err="1"/>
              <a:t>снимок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lang="ru-RU" dirty="0"/>
              <a:t>Из </a:t>
            </a:r>
            <a:r>
              <a:rPr dirty="0" err="1"/>
              <a:t>Сверт</a:t>
            </a:r>
            <a:r>
              <a:rPr lang="ru-RU" dirty="0" err="1"/>
              <a:t>ок</a:t>
            </a:r>
            <a:r>
              <a:rPr lang="ru-RU" dirty="0"/>
              <a:t> получаем</a:t>
            </a:r>
            <a:r>
              <a:rPr dirty="0"/>
              <a:t>  </a:t>
            </a:r>
            <a:r>
              <a:rPr dirty="0" err="1"/>
              <a:t>карты</a:t>
            </a:r>
            <a:r>
              <a:rPr dirty="0"/>
              <a:t> </a:t>
            </a:r>
            <a:r>
              <a:rPr dirty="0" err="1"/>
              <a:t>признаков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lang="ru-RU" dirty="0"/>
              <a:t>Из </a:t>
            </a:r>
            <a:r>
              <a:rPr dirty="0"/>
              <a:t>Pooling </a:t>
            </a:r>
            <a:r>
              <a:rPr dirty="0" err="1"/>
              <a:t>выжимк</a:t>
            </a:r>
            <a:r>
              <a:rPr lang="ru-RU" dirty="0"/>
              <a:t>у</a:t>
            </a:r>
            <a:r>
              <a:rPr dirty="0"/>
              <a:t> </a:t>
            </a:r>
            <a:r>
              <a:rPr dirty="0" err="1"/>
              <a:t>ключевых</a:t>
            </a:r>
            <a:r>
              <a:rPr dirty="0"/>
              <a:t> </a:t>
            </a:r>
            <a:r>
              <a:rPr dirty="0" err="1"/>
              <a:t>зон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/>
              <a:t>FC-</a:t>
            </a:r>
            <a:r>
              <a:rPr dirty="0" err="1"/>
              <a:t>слои</a:t>
            </a:r>
            <a:r>
              <a:rPr dirty="0"/>
              <a:t> </a:t>
            </a:r>
            <a:r>
              <a:rPr lang="ru-RU" dirty="0"/>
              <a:t>-</a:t>
            </a:r>
            <a:r>
              <a:rPr dirty="0"/>
              <a:t> </a:t>
            </a:r>
            <a:r>
              <a:rPr dirty="0" err="1"/>
              <a:t>финальный</a:t>
            </a:r>
            <a:r>
              <a:rPr dirty="0"/>
              <a:t> </a:t>
            </a:r>
            <a:r>
              <a:rPr dirty="0" err="1"/>
              <a:t>диагноз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53DB55-B5C9-0CED-A89F-E374563F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34" y="3522564"/>
            <a:ext cx="3460033" cy="306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EF878-5EC5-17FB-3C0A-09ADD6761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7E28C79E-817E-ACD8-0953-C0423B288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45" y="1300918"/>
            <a:ext cx="8598310" cy="4256163"/>
          </a:xfrm>
          <a:prstGeom prst="rect">
            <a:avLst/>
          </a:prstGeom>
        </p:spPr>
      </p:pic>
      <p:sp>
        <p:nvSpPr>
          <p:cNvPr id="6" name="AutoShape 6" descr="The Secret to Mastering Feature Extraction in Convolutional Neural ...">
            <a:extLst>
              <a:ext uri="{FF2B5EF4-FFF2-40B4-BE49-F238E27FC236}">
                <a16:creationId xmlns:a16="http://schemas.microsoft.com/office/drawing/2014/main" id="{AD8370D8-A4A3-C982-C23F-2BA57C818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71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Пайплайн</a:t>
            </a:r>
            <a:r>
              <a:rPr dirty="0"/>
              <a:t> 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Сбор данных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Разметка врачами</a:t>
            </a:r>
          </a:p>
          <a:p>
            <a:r>
              <a:rPr lang="ru-RU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Препроцессинг</a:t>
            </a:r>
            <a:endParaRPr lang="ru-RU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Обучение CNN</a:t>
            </a:r>
          </a:p>
          <a:p>
            <a:r>
              <a:rPr lang="ru-R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Получение результатов: класс / сегментация / локализация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/>
              <a:t>Опухоли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381"/>
            <a:ext cx="8229600" cy="4525963"/>
          </a:xfrm>
        </p:spPr>
        <p:txBody>
          <a:bodyPr/>
          <a:lstStyle/>
          <a:p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Нарушение</a:t>
            </a:r>
            <a:r>
              <a:rPr dirty="0"/>
              <a:t> </a:t>
            </a:r>
            <a:r>
              <a:rPr dirty="0" err="1"/>
              <a:t>структуры</a:t>
            </a:r>
            <a:r>
              <a:rPr dirty="0"/>
              <a:t> </a:t>
            </a:r>
            <a:r>
              <a:rPr dirty="0" err="1"/>
              <a:t>ткани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Неровные</a:t>
            </a:r>
            <a:r>
              <a:rPr dirty="0"/>
              <a:t> </a:t>
            </a:r>
            <a:r>
              <a:rPr dirty="0" err="1"/>
              <a:t>границы</a:t>
            </a:r>
            <a:endParaRPr dirty="0"/>
          </a:p>
          <a:p>
            <a:pPr>
              <a:defRPr sz="2400">
                <a:solidFill>
                  <a:srgbClr val="C8DCFF"/>
                </a:solidFill>
              </a:defRPr>
            </a:pPr>
            <a:r>
              <a:rPr dirty="0" err="1"/>
              <a:t>Сегментация</a:t>
            </a:r>
            <a:r>
              <a:rPr dirty="0"/>
              <a:t> U‑Net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E7D5C-7B41-FCB3-D893-0AE5F41B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07363"/>
            <a:ext cx="8096250" cy="2370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327</Words>
  <Application>Microsoft Office PowerPoint</Application>
  <PresentationFormat>Экран (4:3)</PresentationFormat>
  <Paragraphs>69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Как CNN находят опухоли, пневмонии и переломы</vt:lpstr>
      <vt:lpstr>Почему нужен ИИ в медицине</vt:lpstr>
      <vt:lpstr>Типы медизображений</vt:lpstr>
      <vt:lpstr>Презентация PowerPoint</vt:lpstr>
      <vt:lpstr>CNN</vt:lpstr>
      <vt:lpstr>Как CNN видит снимок</vt:lpstr>
      <vt:lpstr>Презентация PowerPoint</vt:lpstr>
      <vt:lpstr>Пайплайн ИИ</vt:lpstr>
      <vt:lpstr>Опухоли</vt:lpstr>
      <vt:lpstr>Пневмония</vt:lpstr>
      <vt:lpstr>Переломы</vt:lpstr>
      <vt:lpstr>Интерпретация модели: Grad-CAM</vt:lpstr>
      <vt:lpstr>Ограничения</vt:lpstr>
      <vt:lpstr>Роль врача</vt:lpstr>
      <vt:lpstr>Итоги</vt:lpstr>
      <vt:lpstr>Итоги</vt:lpstr>
      <vt:lpstr>Итоги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1</dc:creator>
  <cp:keywords/>
  <dc:description>generated using python-pptx</dc:description>
  <cp:lastModifiedBy>Сливкин Артём Сергеевич</cp:lastModifiedBy>
  <cp:revision>4</cp:revision>
  <dcterms:created xsi:type="dcterms:W3CDTF">2013-01-27T09:14:16Z</dcterms:created>
  <dcterms:modified xsi:type="dcterms:W3CDTF">2025-12-12T13:01:48Z</dcterms:modified>
  <cp:category/>
</cp:coreProperties>
</file>